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notesMasterIdLst>
    <p:notesMasterId r:id="rId28"/>
  </p:notesMasterIdLst>
  <p:handoutMasterIdLst>
    <p:handoutMasterId r:id="rId29"/>
  </p:handoutMasterIdLst>
  <p:sldIdLst>
    <p:sldId id="343" r:id="rId12"/>
    <p:sldId id="355" r:id="rId13"/>
    <p:sldId id="353" r:id="rId14"/>
    <p:sldId id="354" r:id="rId15"/>
    <p:sldId id="344" r:id="rId16"/>
    <p:sldId id="345" r:id="rId17"/>
    <p:sldId id="346" r:id="rId18"/>
    <p:sldId id="347" r:id="rId19"/>
    <p:sldId id="348" r:id="rId20"/>
    <p:sldId id="349" r:id="rId21"/>
    <p:sldId id="356" r:id="rId22"/>
    <p:sldId id="350" r:id="rId23"/>
    <p:sldId id="351" r:id="rId24"/>
    <p:sldId id="352" r:id="rId25"/>
    <p:sldId id="271" r:id="rId26"/>
    <p:sldId id="31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FFD31D"/>
    <a:srgbClr val="632523"/>
    <a:srgbClr val="5E0228"/>
    <a:srgbClr val="340821"/>
    <a:srgbClr val="260001"/>
    <a:srgbClr val="801BD9"/>
    <a:srgbClr val="D969A5"/>
    <a:srgbClr val="17C8FF"/>
    <a:srgbClr val="D91099"/>
    <a:srgbClr val="D92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0" autoAdjust="0"/>
    <p:restoredTop sz="94660"/>
  </p:normalViewPr>
  <p:slideViewPr>
    <p:cSldViewPr snapToGrid="0" snapToObjects="1">
      <p:cViewPr>
        <p:scale>
          <a:sx n="71" d="100"/>
          <a:sy n="71" d="100"/>
        </p:scale>
        <p:origin x="-1172" y="176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2692" y="-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D7C6E-0C5C-3F4C-B80F-6E46A60AEE9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5665C-9D64-1940-90E4-BF925E7F4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46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7E9A5-73CC-DA4A-8463-4A60C2CB9E5D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158D9-15E9-894A-96B5-22A220031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69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158D9-15E9-894A-96B5-22A220031F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65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158D9-15E9-894A-96B5-22A220031F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61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158D9-15E9-894A-96B5-22A220031F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55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158D9-15E9-894A-96B5-22A220031F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158D9-15E9-894A-96B5-22A220031F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11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158D9-15E9-894A-96B5-22A220031F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71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158D9-15E9-894A-96B5-22A220031F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25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158D9-15E9-894A-96B5-22A220031F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91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158D9-15E9-894A-96B5-22A220031F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158D9-15E9-894A-96B5-22A220031F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08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158D9-15E9-894A-96B5-22A220031F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29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158D9-15E9-894A-96B5-22A220031F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19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158D9-15E9-894A-96B5-22A220031F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95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158D9-15E9-894A-96B5-22A220031F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06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158D9-15E9-894A-96B5-22A220031F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26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158D9-15E9-894A-96B5-22A220031F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9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0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111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003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464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33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49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418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71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09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40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75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1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54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54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822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007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405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169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466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104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449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900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5859" y="6264071"/>
            <a:ext cx="381000" cy="365125"/>
          </a:xfrm>
        </p:spPr>
        <p:txBody>
          <a:bodyPr/>
          <a:lstStyle>
            <a:lvl1pPr algn="ctr"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80D1FFC-35D8-4EE9-AD05-502953D9AE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93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6686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291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003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464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334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49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418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71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09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4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1FFC-35D8-4EE9-AD05-502953D9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950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75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111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5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5859" y="6264071"/>
            <a:ext cx="381000" cy="365125"/>
          </a:xfrm>
        </p:spPr>
        <p:txBody>
          <a:bodyPr/>
          <a:lstStyle>
            <a:lvl1pPr algn="ctr"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80D1FFC-35D8-4EE9-AD05-502953D9AE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9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5859" y="6264071"/>
            <a:ext cx="381000" cy="365125"/>
          </a:xfrm>
        </p:spPr>
        <p:txBody>
          <a:bodyPr/>
          <a:lstStyle>
            <a:lvl1pPr algn="ctr"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80D1FFC-35D8-4EE9-AD05-502953D9AE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9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5859" y="6264071"/>
            <a:ext cx="381000" cy="365125"/>
          </a:xfrm>
        </p:spPr>
        <p:txBody>
          <a:bodyPr/>
          <a:lstStyle>
            <a:lvl1pPr algn="ctr"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80D1FFC-35D8-4EE9-AD05-502953D9AE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9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5859" y="6264071"/>
            <a:ext cx="381000" cy="365125"/>
          </a:xfrm>
        </p:spPr>
        <p:txBody>
          <a:bodyPr/>
          <a:lstStyle>
            <a:lvl1pPr algn="ctr"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80D1FFC-35D8-4EE9-AD05-502953D9AE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9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5859" y="6264071"/>
            <a:ext cx="381000" cy="365125"/>
          </a:xfrm>
        </p:spPr>
        <p:txBody>
          <a:bodyPr/>
          <a:lstStyle>
            <a:lvl1pPr algn="ctr"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80D1FFC-35D8-4EE9-AD05-502953D9AE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9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5859" y="6264071"/>
            <a:ext cx="381000" cy="365125"/>
          </a:xfrm>
        </p:spPr>
        <p:txBody>
          <a:bodyPr/>
          <a:lstStyle>
            <a:lvl1pPr algn="ctr"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80D1FFC-35D8-4EE9-AD05-502953D9AE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46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5859" y="6264071"/>
            <a:ext cx="381000" cy="365125"/>
          </a:xfrm>
        </p:spPr>
        <p:txBody>
          <a:bodyPr/>
          <a:lstStyle>
            <a:lvl1pPr algn="ctr"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80D1FFC-35D8-4EE9-AD05-502953D9AE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9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5859" y="6264071"/>
            <a:ext cx="381000" cy="365125"/>
          </a:xfrm>
        </p:spPr>
        <p:txBody>
          <a:bodyPr/>
          <a:lstStyle>
            <a:lvl1pPr algn="ctr"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80D1FFC-35D8-4EE9-AD05-502953D9AE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9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65859" y="6264071"/>
            <a:ext cx="381000" cy="365125"/>
          </a:xfrm>
        </p:spPr>
        <p:txBody>
          <a:bodyPr/>
          <a:lstStyle>
            <a:lvl1pPr algn="ctr"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80D1FFC-35D8-4EE9-AD05-502953D9AE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79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82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00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40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16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46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10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3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90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2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66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29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00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46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3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49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41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4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0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40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7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11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54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00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46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33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4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4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41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7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09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40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75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111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54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C954FB-9129-0040-B170-86663DB389B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C30DE-CBCF-2442-A3A5-46D4D6AD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82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C954FB-9129-0040-B170-86663DB389B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C30DE-CBCF-2442-A3A5-46D4D6AD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007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C954FB-9129-0040-B170-86663DB389B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C30DE-CBCF-2442-A3A5-46D4D6AD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405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C954FB-9129-0040-B170-86663DB389B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C30DE-CBCF-2442-A3A5-46D4D6AD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1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71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C954FB-9129-0040-B170-86663DB389B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C30DE-CBCF-2442-A3A5-46D4D6AD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466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C954FB-9129-0040-B170-86663DB389B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C30DE-CBCF-2442-A3A5-46D4D6AD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104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C954FB-9129-0040-B170-86663DB389B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C30DE-CBCF-2442-A3A5-46D4D6AD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44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C954FB-9129-0040-B170-86663DB389B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C30DE-CBCF-2442-A3A5-46D4D6AD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900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C954FB-9129-0040-B170-86663DB389B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C30DE-CBCF-2442-A3A5-46D4D6AD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27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C954FB-9129-0040-B170-86663DB389B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C30DE-CBCF-2442-A3A5-46D4D6AD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668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C954FB-9129-0040-B170-86663DB389B8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9C30DE-CBCF-2442-A3A5-46D4D6ADD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29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003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464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09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49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418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71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09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40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75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111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54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003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4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40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334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49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418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871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09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40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75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111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54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82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75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0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1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4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104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44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9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2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6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9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95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9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95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9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788EC-49D0-6B46-A22E-04EB4BDC454C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56190-6B3C-E543-8557-C9D290A2A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9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95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9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9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95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46B6D-3C8E-594A-9489-DE2F21A635C5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26A13-DBDB-7640-9921-FED7F69AC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9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www.google.com/url?sa=i&amp;rct=j&amp;q=&amp;esrc=s&amp;source=images&amp;cd=&amp;cad=rja&amp;uact=8&amp;ved=0ahUKEwjPkvyM6_vPAhUDez4KHVv9Dt4QjRwIBw&amp;url=http://pics-about-space.com/nasa-images-of-universe?p%3D2&amp;bvm=bv.136811127,d.amc&amp;psig=AFQjCNFnX2v3Hr2t-LLkLxpNOVIVnVvoxg&amp;ust=1477675231318318" TargetMode="External"/><Relationship Id="rId7" Type="http://schemas.openxmlformats.org/officeDocument/2006/relationships/hyperlink" Target="https://www.google.com/url?sa=i&amp;rct=j&amp;q=&amp;esrc=s&amp;source=images&amp;cd=&amp;cad=rja&amp;uact=8&amp;ved=0ahUKEwjT9oH86_vPAhXFWT4KHQbkDfUQjRwIBw&amp;url=https://www.pinterest.com/pin/353884483200366943/&amp;bvm=bv.136811127,d.amc&amp;psig=AFQjCNGhKCxrfS0CmMf3FrgxIyqch0UyGQ&amp;ust=147768716048968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hyperlink" Target="http://www.google.com/url?sa=i&amp;rct=j&amp;q=&amp;esrc=s&amp;source=images&amp;cd=&amp;cad=rja&amp;uact=8&amp;ved=0ahUKEwjPkvyM6_vPAhUDez4KHVv9Dt4QjRwIBw&amp;url=http://apod.nasa.gov/apod/ap110204.html&amp;bvm=bv.136811127,d.amc&amp;psig=AFQjCNFnX2v3Hr2t-LLkLxpNOVIVnVvoxg&amp;ust=1477675231318318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iqxLOkkfnPAhUGVT4KHcU0B8sQjRwIBw&amp;url=https://www.pinterest.com/pin/65583738295479588/&amp;bvm=bv.136593572,d.d2s&amp;psig=AFQjCNEKfnKsaRBudO_Q_0BVfYiFVzR23Q&amp;ust=147759398950285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grMv7jPnPAhWMaz4KHe6jAH8QjRwIBw&amp;url=https://www.pinterest.com/teachspacemn/hubble-space-photos/&amp;psig=AFQjCNFitJfyFM1yFpZoR4Us1v5PrADX1g&amp;ust=147759293580491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lgsz1jvnPAhUBoD4KHaIxAZUQjRwIBw&amp;url=http://pics-about-space.com/hubble-space-hd-wallpapers-1080p?p%3D1&amp;psig=AFQjCNFitJfyFM1yFpZoR4Us1v5PrADX1g&amp;ust=147759293580491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4.wdp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0ahUKEwiqxLOkkfnPAhUGVT4KHcU0B8sQjRwIBw&amp;url=https://www.pinterest.com/pin/65583738295479588/&amp;bvm=bv.136593572,d.d2s&amp;psig=AFQjCNEKfnKsaRBudO_Q_0BVfYiFVzR23Q&amp;ust=1477593989502851" TargetMode="External"/><Relationship Id="rId3" Type="http://schemas.openxmlformats.org/officeDocument/2006/relationships/hyperlink" Target="https://www.google.com/url?sa=i&amp;rct=j&amp;q=&amp;esrc=s&amp;source=images&amp;cd=&amp;cad=rja&amp;uact=8&amp;ved=0ahUKEwjDyMvXkfnPAhVFVT4KHTOUBVAQjRwIBw&amp;url=https://www.pinterest.com/pin/492370171739995045/&amp;bvm=bv.136593572,d.d2s&amp;psig=AFQjCNEKfnKsaRBudO_Q_0BVfYiFVzR23Q&amp;ust=1477593989502851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google.com/url?sa=i&amp;rct=j&amp;q=&amp;esrc=s&amp;source=images&amp;cd=&amp;cad=rja&amp;uact=8&amp;ved=0ahUKEwi0pNLekPnPAhXF7D4KHRimCwkQjRwIBw&amp;url=http://harvardmagazine.com/2008/07/eye-on-the-universe-html&amp;bvm=bv.136593572,d.d2s&amp;psig=AFQjCNEKfnKsaRBudO_Q_0BVfYiFVzR23Q&amp;ust=1477593989502851" TargetMode="External"/><Relationship Id="rId5" Type="http://schemas.microsoft.com/office/2007/relationships/hdphoto" Target="../media/hdphoto5.wdp"/><Relationship Id="rId4" Type="http://schemas.openxmlformats.org/officeDocument/2006/relationships/image" Target="../media/image15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asa universe photo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935" y="2514600"/>
            <a:ext cx="2374413" cy="148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sa universe photo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-156674"/>
            <a:ext cx="2446948" cy="244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asa universe photo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2" y="677937"/>
            <a:ext cx="5259636" cy="5730575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8729" y="2819400"/>
            <a:ext cx="46313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Kristen ITC" panose="03050502040202030202" pitchFamily="66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   A Common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      Mission Language</a:t>
            </a:r>
            <a:endParaRPr lang="en-US" sz="3200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50" y="958753"/>
            <a:ext cx="6172199" cy="51311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8336" y="6324600"/>
            <a:ext cx="2887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Call to Mission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5035" y="2675965"/>
            <a:ext cx="4968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About being in relationship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2795" y="3714690"/>
            <a:ext cx="4677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quality of our presence . . .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5143" y="4781490"/>
            <a:ext cx="3453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 manner of relating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AutoShape 2" descr="Image result for nasa universe photo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1FFC-35D8-4EE9-AD05-502953D9AEA2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5035" y="1183341"/>
            <a:ext cx="4855644" cy="95410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Ministry: 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How I live out the mission</a:t>
            </a:r>
            <a:endParaRPr lang="en-US" sz="2400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 result for hubble's view of the univer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70300" y="-218478"/>
            <a:ext cx="5390876" cy="729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98494" y="1048870"/>
            <a:ext cx="6445624" cy="461665"/>
          </a:xfrm>
          <a:prstGeom prst="rect">
            <a:avLst/>
          </a:prstGeom>
          <a:noFill/>
          <a:ln>
            <a:solidFill>
              <a:srgbClr val="FFD31D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How I f</a:t>
            </a:r>
            <a:r>
              <a:rPr lang="en-US" sz="24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urther </a:t>
            </a:r>
            <a:r>
              <a:rPr lang="en-US" sz="24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the mission of Unity</a:t>
            </a:r>
            <a:endParaRPr lang="en-US" sz="2400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3318" y="2070847"/>
            <a:ext cx="6355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 of your PRESENCE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manner of RELATING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Conscious and Intentional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every kind of neighbor and Earth herself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0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nasa universe photo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69" y="1026850"/>
            <a:ext cx="7216463" cy="4953000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8336" y="6324600"/>
            <a:ext cx="2887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Call to Mission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9208" y="2448580"/>
            <a:ext cx="4945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“Every kind of neighbor . . .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5143" y="3810000"/>
            <a:ext cx="3733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Kristen ITC" panose="03050502040202030202" pitchFamily="66" charset="0"/>
                <a:ea typeface="Verdana" panose="020B0604030504040204" pitchFamily="34" charset="0"/>
                <a:cs typeface="Verdana" panose="020B0604030504040204" pitchFamily="34" charset="0"/>
              </a:rPr>
              <a:t>without distinction”</a:t>
            </a:r>
            <a:endParaRPr lang="en-US" sz="2800" b="1" dirty="0">
              <a:solidFill>
                <a:schemeClr val="bg1"/>
              </a:solidFill>
              <a:latin typeface="Kristen ITC" panose="03050502040202030202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1FFC-35D8-4EE9-AD05-502953D9AEA2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nasa universe ph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93" y="1447800"/>
            <a:ext cx="681530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8336" y="6324600"/>
            <a:ext cx="2887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Call to Mission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7724" y="2001560"/>
            <a:ext cx="5080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In and through the ordinary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5759" y="4353580"/>
            <a:ext cx="5652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Kristen ITC" panose="03050502040202030202" pitchFamily="66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US" sz="2800" b="1" dirty="0" smtClean="0">
                <a:solidFill>
                  <a:schemeClr val="bg1"/>
                </a:solidFill>
                <a:latin typeface="Kristen ITC" panose="03050502040202030202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ay by day . . . person by person</a:t>
            </a:r>
            <a:endParaRPr lang="en-US" sz="2800" b="1" dirty="0">
              <a:solidFill>
                <a:schemeClr val="bg1"/>
              </a:solidFill>
              <a:latin typeface="Kristen ITC" panose="03050502040202030202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1FFC-35D8-4EE9-AD05-502953D9AEA2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07823" y="1219200"/>
            <a:ext cx="7730217" cy="4745066"/>
            <a:chOff x="707823" y="1219200"/>
            <a:chExt cx="7730217" cy="4745066"/>
          </a:xfrm>
        </p:grpSpPr>
        <p:pic>
          <p:nvPicPr>
            <p:cNvPr id="8198" name="Picture 6" descr="Image result for nasa universe photo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23" y="1219200"/>
              <a:ext cx="7730217" cy="4745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62000" y="5644836"/>
              <a:ext cx="663777" cy="24926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 descr="Image result for nasa universe ph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286" y="1447800"/>
            <a:ext cx="2313214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nasa universe pho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40733" y="1557032"/>
            <a:ext cx="2132315" cy="156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nasa universe phot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3497291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nasa universe phot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834" y="4489200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26922" y="1545614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CHARISM</a:t>
            </a:r>
            <a:endParaRPr lang="en-US" sz="24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0741" y="2095500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MISSION</a:t>
            </a:r>
            <a:endParaRPr lang="en-US" sz="24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6463" y="2661645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MINISTRY</a:t>
            </a:r>
            <a:endParaRPr lang="en-US" sz="24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6784" y="3219562"/>
            <a:ext cx="2831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MINISTRIES</a:t>
            </a: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(works of service)</a:t>
            </a:r>
            <a:endParaRPr lang="en-US" sz="24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55761"/>
            <a:ext cx="508819" cy="365125"/>
          </a:xfrm>
        </p:spPr>
        <p:txBody>
          <a:bodyPr/>
          <a:lstStyle/>
          <a:p>
            <a:fld id="{780D1FFC-35D8-4EE9-AD05-502953D9AEA2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8336" y="6324600"/>
            <a:ext cx="2887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Call to Mission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5514" y="4173347"/>
            <a:ext cx="2366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SPONSORED</a:t>
            </a:r>
            <a:endParaRPr lang="en-US" sz="2800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3555" y="4699099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CSJ</a:t>
            </a:r>
            <a:r>
              <a:rPr lang="en-US" sz="24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MISSION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NETWORK</a:t>
            </a:r>
            <a:endParaRPr lang="en-US" sz="2400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495"/>
            <a:ext cx="8229600" cy="774762"/>
          </a:xfrm>
        </p:spPr>
        <p:txBody>
          <a:bodyPr/>
          <a:lstStyle/>
          <a:p>
            <a:r>
              <a:rPr lang="en-US" dirty="0">
                <a:solidFill>
                  <a:srgbClr val="801BD9"/>
                </a:solidFill>
                <a:latin typeface="Papyrus"/>
                <a:cs typeface="Papyrus"/>
              </a:rPr>
              <a:t>i</a:t>
            </a:r>
            <a:r>
              <a:rPr lang="en-US" dirty="0" smtClean="0">
                <a:solidFill>
                  <a:srgbClr val="801BD9"/>
                </a:solidFill>
                <a:latin typeface="Papyrus"/>
                <a:cs typeface="Papyrus"/>
              </a:rPr>
              <a:t>mpelled by the tradition</a:t>
            </a:r>
            <a:endParaRPr lang="en-US" dirty="0">
              <a:solidFill>
                <a:srgbClr val="801BD9"/>
              </a:solidFill>
              <a:latin typeface="Papyrus"/>
              <a:cs typeface="Papyr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76" y="1232071"/>
            <a:ext cx="8686801" cy="54778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100" dirty="0" smtClean="0">
                <a:latin typeface="Papyrus"/>
                <a:cs typeface="Papyrus"/>
              </a:rPr>
              <a:t>What about this </a:t>
            </a:r>
            <a:r>
              <a:rPr lang="en-US" sz="3100" dirty="0">
                <a:latin typeface="Papyrus"/>
                <a:cs typeface="Papyrus"/>
              </a:rPr>
              <a:t>mission resonates most with me personally or attracts me the most? </a:t>
            </a:r>
            <a:r>
              <a:rPr lang="en-US" sz="3100" dirty="0" smtClean="0">
                <a:latin typeface="Papyrus"/>
                <a:cs typeface="Papyrus"/>
              </a:rPr>
              <a:t>Why</a:t>
            </a:r>
            <a:r>
              <a:rPr lang="en-US" sz="3100" dirty="0">
                <a:latin typeface="Papyrus"/>
                <a:cs typeface="Papyrus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3100" dirty="0">
                <a:latin typeface="Papyrus"/>
                <a:cs typeface="Papyrus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en-US" sz="3100" dirty="0">
                <a:latin typeface="Papyrus"/>
                <a:cs typeface="Papyrus"/>
              </a:rPr>
              <a:t>What about this mission challenges me? </a:t>
            </a:r>
            <a:r>
              <a:rPr lang="en-US" sz="3100" dirty="0" smtClean="0">
                <a:latin typeface="Papyrus"/>
                <a:cs typeface="Papyrus"/>
              </a:rPr>
              <a:t>Why</a:t>
            </a:r>
            <a:r>
              <a:rPr lang="en-US" sz="3100" dirty="0">
                <a:latin typeface="Papyrus"/>
                <a:cs typeface="Papyrus"/>
              </a:rPr>
              <a:t>?</a:t>
            </a:r>
          </a:p>
          <a:p>
            <a:pPr>
              <a:spcBef>
                <a:spcPts val="0"/>
              </a:spcBef>
            </a:pPr>
            <a:r>
              <a:rPr lang="en-US" sz="3100" dirty="0">
                <a:latin typeface="Papyrus"/>
                <a:cs typeface="Papyrus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en-US" sz="3100" dirty="0" smtClean="0">
                <a:latin typeface="Papyrus"/>
                <a:cs typeface="Papyrus"/>
              </a:rPr>
              <a:t>What else do I want </a:t>
            </a:r>
            <a:r>
              <a:rPr lang="en-US" sz="3100" smtClean="0">
                <a:latin typeface="Papyrus"/>
                <a:cs typeface="Papyrus"/>
              </a:rPr>
              <a:t>to say?</a:t>
            </a:r>
            <a:endParaRPr lang="en-US" sz="3100" dirty="0">
              <a:latin typeface="Papyrus"/>
              <a:cs typeface="Papyrus"/>
            </a:endParaRPr>
          </a:p>
          <a:p>
            <a:endParaRPr lang="en-US" dirty="0">
              <a:latin typeface="Papyrus"/>
              <a:cs typeface="Papyrus"/>
            </a:endParaRPr>
          </a:p>
        </p:txBody>
      </p:sp>
      <p:pic>
        <p:nvPicPr>
          <p:cNvPr id="5" name="Picture 4" descr="Heart of Fi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61" y="4423833"/>
            <a:ext cx="3006715" cy="225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1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495"/>
            <a:ext cx="8229600" cy="774762"/>
          </a:xfrm>
        </p:spPr>
        <p:txBody>
          <a:bodyPr/>
          <a:lstStyle/>
          <a:p>
            <a:r>
              <a:rPr lang="en-US" dirty="0">
                <a:solidFill>
                  <a:srgbClr val="801BD9"/>
                </a:solidFill>
                <a:latin typeface="Papyrus"/>
                <a:cs typeface="Papyrus"/>
              </a:rPr>
              <a:t>i</a:t>
            </a:r>
            <a:r>
              <a:rPr lang="en-US" dirty="0" smtClean="0">
                <a:solidFill>
                  <a:srgbClr val="801BD9"/>
                </a:solidFill>
                <a:latin typeface="Papyrus"/>
                <a:cs typeface="Papyrus"/>
              </a:rPr>
              <a:t>mpelled by the tradition</a:t>
            </a:r>
            <a:endParaRPr lang="en-US" dirty="0">
              <a:solidFill>
                <a:srgbClr val="801BD9"/>
              </a:solidFill>
              <a:latin typeface="Papyrus"/>
              <a:cs typeface="Papyru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8119"/>
            <a:ext cx="7716026" cy="4635084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Papyrus"/>
                <a:cs typeface="Papyrus"/>
              </a:rPr>
              <a:t>For Large Group Sharing</a:t>
            </a:r>
          </a:p>
          <a:p>
            <a:endParaRPr lang="en-US" dirty="0">
              <a:latin typeface="Papyrus"/>
              <a:cs typeface="Papyrus"/>
            </a:endParaRPr>
          </a:p>
          <a:p>
            <a:r>
              <a:rPr lang="en-US" dirty="0" smtClean="0">
                <a:latin typeface="Papyrus"/>
                <a:cs typeface="Papyrus"/>
              </a:rPr>
              <a:t>As </a:t>
            </a:r>
            <a:r>
              <a:rPr lang="en-US" dirty="0">
                <a:latin typeface="Papyrus"/>
                <a:cs typeface="Papyrus"/>
              </a:rPr>
              <a:t>we reflect on this mission of unity together, what is happening in </a:t>
            </a:r>
            <a:r>
              <a:rPr lang="en-US" dirty="0" smtClean="0">
                <a:latin typeface="Papyrus"/>
                <a:cs typeface="Papyrus"/>
              </a:rPr>
              <a:t>my </a:t>
            </a:r>
            <a:r>
              <a:rPr lang="en-US" dirty="0">
                <a:latin typeface="Papyrus"/>
                <a:cs typeface="Papyrus"/>
              </a:rPr>
              <a:t>head? </a:t>
            </a:r>
            <a:r>
              <a:rPr lang="en-US" dirty="0" smtClean="0">
                <a:latin typeface="Papyrus"/>
                <a:cs typeface="Papyrus"/>
              </a:rPr>
              <a:t>In my </a:t>
            </a:r>
            <a:r>
              <a:rPr lang="en-US" dirty="0">
                <a:latin typeface="Papyrus"/>
                <a:cs typeface="Papyrus"/>
              </a:rPr>
              <a:t>heart</a:t>
            </a:r>
            <a:r>
              <a:rPr lang="en-US" dirty="0" smtClean="0">
                <a:latin typeface="Papyrus"/>
                <a:cs typeface="Papyrus"/>
              </a:rPr>
              <a:t>?</a:t>
            </a:r>
          </a:p>
          <a:p>
            <a:endParaRPr lang="en-US" dirty="0">
              <a:latin typeface="Papyrus"/>
              <a:cs typeface="Papyrus"/>
            </a:endParaRPr>
          </a:p>
          <a:p>
            <a:r>
              <a:rPr lang="en-US" dirty="0" smtClean="0">
                <a:latin typeface="Papyrus"/>
                <a:cs typeface="Papyrus"/>
              </a:rPr>
              <a:t>What am I/what are we </a:t>
            </a:r>
            <a:r>
              <a:rPr lang="en-US" smtClean="0">
                <a:latin typeface="Papyrus"/>
                <a:cs typeface="Papyrus"/>
              </a:rPr>
              <a:t>experiencing </a:t>
            </a:r>
          </a:p>
          <a:p>
            <a:r>
              <a:rPr lang="en-US" smtClean="0">
                <a:latin typeface="Papyrus"/>
                <a:cs typeface="Papyrus"/>
              </a:rPr>
              <a:t>in our </a:t>
            </a:r>
            <a:r>
              <a:rPr lang="en-US" dirty="0" smtClean="0">
                <a:latin typeface="Papyrus"/>
                <a:cs typeface="Papyrus"/>
              </a:rPr>
              <a:t>table group?</a:t>
            </a:r>
            <a:endParaRPr lang="en-US" dirty="0">
              <a:latin typeface="Papyrus"/>
              <a:cs typeface="Papyrus"/>
            </a:endParaRPr>
          </a:p>
          <a:p>
            <a:endParaRPr lang="en-US" dirty="0">
              <a:latin typeface="Papyrus"/>
              <a:cs typeface="Papyrus"/>
            </a:endParaRPr>
          </a:p>
        </p:txBody>
      </p:sp>
      <p:pic>
        <p:nvPicPr>
          <p:cNvPr id="5" name="Picture 4" descr="Heart of Fi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555" y="5094513"/>
            <a:ext cx="2111321" cy="158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07823" y="1219200"/>
            <a:ext cx="7730217" cy="4745066"/>
            <a:chOff x="707823" y="1219200"/>
            <a:chExt cx="7730217" cy="4745066"/>
          </a:xfrm>
        </p:grpSpPr>
        <p:pic>
          <p:nvPicPr>
            <p:cNvPr id="8198" name="Picture 6" descr="Image result for nasa universe photo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823" y="1219200"/>
              <a:ext cx="7730217" cy="4745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62000" y="5644836"/>
              <a:ext cx="663777" cy="249266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 descr="Image result for nasa universe ph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286" y="1447800"/>
            <a:ext cx="2313214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nasa universe phot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40733" y="1557032"/>
            <a:ext cx="2132315" cy="156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nasa universe phot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0" y="3497291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nasa universe phot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834" y="4489200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26922" y="1545614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CHARISM</a:t>
            </a:r>
            <a:endParaRPr lang="en-US" sz="24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0741" y="2095500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MISSION</a:t>
            </a:r>
            <a:endParaRPr lang="en-US" sz="24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6463" y="2661645"/>
            <a:ext cx="1880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MINISTRY</a:t>
            </a:r>
            <a:endParaRPr lang="en-US" sz="24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6784" y="3219562"/>
            <a:ext cx="2831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MINISTRIES</a:t>
            </a: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(works of service)</a:t>
            </a:r>
            <a:endParaRPr lang="en-US" sz="24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55761"/>
            <a:ext cx="508819" cy="365125"/>
          </a:xfrm>
        </p:spPr>
        <p:txBody>
          <a:bodyPr/>
          <a:lstStyle/>
          <a:p>
            <a:fld id="{780D1FFC-35D8-4EE9-AD05-502953D9AEA2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8336" y="6324600"/>
            <a:ext cx="2887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Call to Mission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5514" y="4173347"/>
            <a:ext cx="2366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SPONSORED</a:t>
            </a:r>
            <a:endParaRPr lang="en-US" sz="2800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3555" y="4699099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CSJ</a:t>
            </a:r>
            <a:r>
              <a:rPr lang="en-US" sz="2400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MISSION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NETWORK</a:t>
            </a:r>
            <a:endParaRPr lang="en-US" sz="2400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1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Kristen ITC" panose="03050502040202030202" pitchFamily="66" charset="0"/>
              </a:rPr>
              <a:t>A Word   by Emily Dickinson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Kristen ITC" panose="03050502040202030202" pitchFamily="66" charset="0"/>
            </a:endParaRP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Kristen ITC" panose="03050502040202030202" pitchFamily="66" charset="0"/>
              </a:rPr>
              <a:t>A word is dead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Kristen ITC" panose="03050502040202030202" pitchFamily="66" charset="0"/>
              </a:rPr>
              <a:t>w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Kristen ITC" panose="03050502040202030202" pitchFamily="66" charset="0"/>
              </a:rPr>
              <a:t>hen it is said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Kristen ITC" panose="03050502040202030202" pitchFamily="66" charset="0"/>
              </a:rPr>
              <a:t>s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Kristen ITC" panose="03050502040202030202" pitchFamily="66" charset="0"/>
              </a:rPr>
              <a:t>ome say.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Kristen ITC" panose="03050502040202030202" pitchFamily="66" charset="0"/>
            </a:endParaRP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Kristen ITC" panose="03050502040202030202" pitchFamily="66" charset="0"/>
              </a:rPr>
              <a:t>I say it just begins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Kristen ITC" panose="03050502040202030202" pitchFamily="66" charset="0"/>
              </a:rPr>
              <a:t>t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Kristen ITC" panose="03050502040202030202" pitchFamily="66" charset="0"/>
              </a:rPr>
              <a:t>o live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Kristen ITC" panose="03050502040202030202" pitchFamily="66" charset="0"/>
              </a:rPr>
              <a:t>t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Kristen ITC" panose="03050502040202030202" pitchFamily="66" charset="0"/>
              </a:rPr>
              <a:t>hat day.</a:t>
            </a:r>
          </a:p>
          <a:p>
            <a:endParaRPr lang="en-US" dirty="0">
              <a:latin typeface="Kristen ITC" panose="03050502040202030202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7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9914">
            <a:off x="253998" y="2623399"/>
            <a:ext cx="4038600" cy="20193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88900" h="88900" prst="angle"/>
            <a:bevelB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3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Kristen ITC" panose="03050502040202030202" pitchFamily="66" charset="0"/>
              </a:rPr>
              <a:t>Language of the Heart/Art</a:t>
            </a:r>
            <a:endParaRPr lang="en-US" sz="3200" b="1" dirty="0">
              <a:solidFill>
                <a:schemeClr val="accent3">
                  <a:lumMod val="75000"/>
                </a:schemeClr>
              </a:solidFill>
              <a:latin typeface="Kristen ITC" panose="03050502040202030202" pitchFamily="66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29" y="1417638"/>
            <a:ext cx="2344767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age result for images word art actor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4" y="2355850"/>
            <a:ext cx="2920999" cy="292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Image result for images word art finances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61" y="2898774"/>
            <a:ext cx="2405364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ubble space photos of the univer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72" y="545838"/>
            <a:ext cx="6409764" cy="5565060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8336" y="6324600"/>
            <a:ext cx="2887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Call to Mission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843" y="1643270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CHARISM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0941" y="2667000"/>
            <a:ext cx="3522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God-given gift or grace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1254" y="3265437"/>
            <a:ext cx="4041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mpels us from the </a:t>
            </a:r>
            <a:r>
              <a:rPr lang="en-US" sz="20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INSIDE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live the mission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3860" y="3938139"/>
            <a:ext cx="4676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service to the common good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1FFC-35D8-4EE9-AD05-502953D9AEA2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0941" y="4598894"/>
            <a:ext cx="3294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FF00"/>
                </a:solidFill>
                <a:latin typeface="Kristen ITC" panose="03050502040202030202" pitchFamily="66" charset="0"/>
              </a:rPr>
              <a:t> UNITY</a:t>
            </a:r>
            <a:endParaRPr lang="en-US" sz="4400" b="1" i="1" dirty="0">
              <a:solidFill>
                <a:srgbClr val="FFFF00"/>
              </a:solidFill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25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ubble space photos of the univer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143000"/>
            <a:ext cx="7010400" cy="4807257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8336" y="6324600"/>
            <a:ext cx="2887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Call to Mission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3626" y="1896070"/>
            <a:ext cx="1936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MISSION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3952" y="2928440"/>
            <a:ext cx="3296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purpose and goal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0690" y="4705290"/>
            <a:ext cx="2082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 we exist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1FFC-35D8-4EE9-AD05-502953D9AEA2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6329" y="3675529"/>
            <a:ext cx="428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Charism made manifest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hubble's view of the univer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57400" y="-258951"/>
            <a:ext cx="5029200" cy="752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8336" y="6324600"/>
            <a:ext cx="2887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Call to Mission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4076" y="1367135"/>
            <a:ext cx="145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UNITY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015" y="2187714"/>
            <a:ext cx="5791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live and work to bring all into union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ith God and with one another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2345" y="3186068"/>
            <a:ext cx="5439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live and work that all may be one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8174" y="5257800"/>
            <a:ext cx="4767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do the work of </a:t>
            </a:r>
            <a:r>
              <a:rPr lang="en-US" sz="20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unioning</a:t>
            </a:r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love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0628" y="3876645"/>
            <a:ext cx="3002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draw all into one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243" y="4567222"/>
            <a:ext cx="4084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live and be communion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1FFC-35D8-4EE9-AD05-502953D9AEA2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Image result for hubble's view of the univers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810" y="1219200"/>
            <a:ext cx="2072215" cy="158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ubble's view of the univers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25099" y="4249679"/>
            <a:ext cx="1869701" cy="241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n 12"/>
          <p:cNvSpPr/>
          <p:nvPr/>
        </p:nvSpPr>
        <p:spPr>
          <a:xfrm>
            <a:off x="9372600" y="2905035"/>
            <a:ext cx="304800" cy="272217"/>
          </a:xfrm>
          <a:prstGeom prst="sun">
            <a:avLst/>
          </a:prstGeom>
          <a:solidFill>
            <a:srgbClr val="DAA1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/>
        </p:nvSpPr>
        <p:spPr>
          <a:xfrm>
            <a:off x="4419600" y="4985583"/>
            <a:ext cx="304800" cy="272217"/>
          </a:xfrm>
          <a:prstGeom prst="sun">
            <a:avLst/>
          </a:prstGeom>
          <a:solidFill>
            <a:srgbClr val="DAA1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/>
        </p:nvSpPr>
        <p:spPr>
          <a:xfrm>
            <a:off x="4419600" y="4302035"/>
            <a:ext cx="304800" cy="272217"/>
          </a:xfrm>
          <a:prstGeom prst="sun">
            <a:avLst/>
          </a:prstGeom>
          <a:solidFill>
            <a:srgbClr val="DAA1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/>
        </p:nvSpPr>
        <p:spPr>
          <a:xfrm>
            <a:off x="4419600" y="3634452"/>
            <a:ext cx="304800" cy="272217"/>
          </a:xfrm>
          <a:prstGeom prst="sun">
            <a:avLst/>
          </a:prstGeom>
          <a:solidFill>
            <a:srgbClr val="DAA1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4419600" y="2908810"/>
            <a:ext cx="304800" cy="272217"/>
          </a:xfrm>
          <a:prstGeom prst="sun">
            <a:avLst/>
          </a:prstGeom>
          <a:solidFill>
            <a:srgbClr val="DAA1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0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CSSJ Leader Formation CMIL\Images\Hubble Galaxi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8" y="1219201"/>
            <a:ext cx="3726938" cy="2266900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8336" y="6324600"/>
            <a:ext cx="2887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Call to Mission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7724" y="1686580"/>
            <a:ext cx="5678157" cy="523220"/>
          </a:xfrm>
          <a:prstGeom prst="rect">
            <a:avLst/>
          </a:prstGeom>
          <a:noFill/>
          <a:ln>
            <a:solidFill>
              <a:srgbClr val="FFD31D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Our Mission: fostering union    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51732" y="3352800"/>
            <a:ext cx="4685899" cy="2580605"/>
            <a:chOff x="2341012" y="3124200"/>
            <a:chExt cx="4685899" cy="2252788"/>
          </a:xfrm>
        </p:grpSpPr>
        <p:sp>
          <p:nvSpPr>
            <p:cNvPr id="5" name="TextBox 4"/>
            <p:cNvSpPr txBox="1"/>
            <p:nvPr/>
          </p:nvSpPr>
          <p:spPr>
            <a:xfrm>
              <a:off x="2821174" y="3124200"/>
              <a:ext cx="3743333" cy="671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457200" indent="-457200" algn="ctr">
                <a:buFont typeface="+mj-lt"/>
                <a:buAutoNum type="arabicPeriod"/>
              </a:pPr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God . . . ourselves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41012" y="3887712"/>
              <a:ext cx="4685899" cy="1477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2. neighbor with neighbor</a:t>
              </a:r>
            </a:p>
            <a:p>
              <a:pPr algn="ctr"/>
              <a:endPara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9040" y="4705290"/>
              <a:ext cx="3887603" cy="6716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en-US" sz="2000" b="1" dirty="0" smtClean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 neighbor with God</a:t>
              </a:r>
              <a:endParaRPr lang="en-US" sz="2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1FFC-35D8-4EE9-AD05-502953D9AEA2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28" y="1219200"/>
            <a:ext cx="7756072" cy="44196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6324600"/>
            <a:ext cx="2887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Call to Mission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66" y="1752600"/>
            <a:ext cx="5485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Kristen ITC" panose="03050502040202030202" pitchFamily="66" charset="0"/>
              </a:rPr>
              <a:t>Union with God and neighbor:</a:t>
            </a:r>
            <a:endParaRPr lang="en-US" sz="2800" b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Kristen ITC" panose="03050502040202030202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3797" y="4343400"/>
            <a:ext cx="4047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US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interwoven movement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AutoShape 2" descr="Image result for nasa universe photos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Image result for nasa universe photos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D1FFC-35D8-4EE9-AD05-502953D9AEA2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ebuchet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ebuchet Pl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Trebuchet Pl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trebuchet White.thmx</Template>
  <TotalTime>2442</TotalTime>
  <Words>370</Words>
  <Application>Microsoft Office PowerPoint</Application>
  <PresentationFormat>On-screen Show (4:3)</PresentationFormat>
  <Paragraphs>121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trebuchet White</vt:lpstr>
      <vt:lpstr>Default Theme</vt:lpstr>
      <vt:lpstr>1_Custom Design</vt:lpstr>
      <vt:lpstr>Trebuchet Plain</vt:lpstr>
      <vt:lpstr>1_Trebuchet Plain</vt:lpstr>
      <vt:lpstr>2_Custom Design</vt:lpstr>
      <vt:lpstr>3_Custom Design</vt:lpstr>
      <vt:lpstr>1_Default Theme</vt:lpstr>
      <vt:lpstr>4_Custom Design</vt:lpstr>
      <vt:lpstr>2_Default Theme</vt:lpstr>
      <vt:lpstr>5_Custom Design</vt:lpstr>
      <vt:lpstr>PowerPoint Presentation</vt:lpstr>
      <vt:lpstr>PowerPoint Presentation</vt:lpstr>
      <vt:lpstr>A Word   by Emily Dickinson</vt:lpstr>
      <vt:lpstr>Language of the Heart/Art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impelled by the tradition</vt:lpstr>
      <vt:lpstr>impelled by the tradition</vt:lpstr>
    </vt:vector>
  </TitlesOfParts>
  <Company>Sisters of Saint Joseph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McCluskey, CSJ</dc:creator>
  <cp:lastModifiedBy>Judith Minear</cp:lastModifiedBy>
  <cp:revision>119</cp:revision>
  <cp:lastPrinted>2016-11-02T21:14:37Z</cp:lastPrinted>
  <dcterms:created xsi:type="dcterms:W3CDTF">2016-10-29T15:30:44Z</dcterms:created>
  <dcterms:modified xsi:type="dcterms:W3CDTF">2019-08-01T17:49:04Z</dcterms:modified>
</cp:coreProperties>
</file>